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1"/>
  </p:notesMasterIdLst>
  <p:handoutMasterIdLst>
    <p:handoutMasterId r:id="rId42"/>
  </p:handoutMasterIdLst>
  <p:sldIdLst>
    <p:sldId id="603" r:id="rId8"/>
    <p:sldId id="2176" r:id="rId9"/>
    <p:sldId id="1800" r:id="rId10"/>
    <p:sldId id="2240" r:id="rId11"/>
    <p:sldId id="2230" r:id="rId12"/>
    <p:sldId id="2258" r:id="rId13"/>
    <p:sldId id="2259" r:id="rId14"/>
    <p:sldId id="2260" r:id="rId15"/>
    <p:sldId id="2261" r:id="rId16"/>
    <p:sldId id="2220" r:id="rId17"/>
    <p:sldId id="2257" r:id="rId18"/>
    <p:sldId id="2225" r:id="rId19"/>
    <p:sldId id="2226" r:id="rId20"/>
    <p:sldId id="2227" r:id="rId21"/>
    <p:sldId id="2228" r:id="rId22"/>
    <p:sldId id="2229" r:id="rId23"/>
    <p:sldId id="2241" r:id="rId24"/>
    <p:sldId id="2224" r:id="rId25"/>
    <p:sldId id="2233" r:id="rId26"/>
    <p:sldId id="2231" r:id="rId27"/>
    <p:sldId id="2232" r:id="rId28"/>
    <p:sldId id="2234" r:id="rId29"/>
    <p:sldId id="2235" r:id="rId30"/>
    <p:sldId id="2236" r:id="rId31"/>
    <p:sldId id="2237" r:id="rId32"/>
    <p:sldId id="2238" r:id="rId33"/>
    <p:sldId id="2242" r:id="rId34"/>
    <p:sldId id="2239" r:id="rId35"/>
    <p:sldId id="2262" r:id="rId36"/>
    <p:sldId id="2263" r:id="rId37"/>
    <p:sldId id="2264" r:id="rId38"/>
    <p:sldId id="2265" r:id="rId39"/>
    <p:sldId id="582" r:id="rId4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2"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529F60-3A40-8C47-9A0F-2D5A54E1B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1" y="1181486"/>
            <a:ext cx="10896600" cy="5118100"/>
          </a:xfrm>
          <a:prstGeom prst="rect">
            <a:avLst/>
          </a:prstGeom>
        </p:spPr>
      </p:pic>
      <p:sp>
        <p:nvSpPr>
          <p:cNvPr id="5" name="标题 4">
            <a:extLst>
              <a:ext uri="{FF2B5EF4-FFF2-40B4-BE49-F238E27FC236}">
                <a16:creationId xmlns:a16="http://schemas.microsoft.com/office/drawing/2014/main" id="{FD78BFF4-76EE-8142-9091-1FF3E772C311}"/>
              </a:ext>
            </a:extLst>
          </p:cNvPr>
          <p:cNvSpPr>
            <a:spLocks noGrp="1"/>
          </p:cNvSpPr>
          <p:nvPr>
            <p:ph type="title"/>
          </p:nvPr>
        </p:nvSpPr>
        <p:spPr/>
        <p:txBody>
          <a:bodyPr/>
          <a:lstStyle/>
          <a:p>
            <a:r>
              <a:rPr lang="en-US" altLang="zh-CN" dirty="0"/>
              <a:t>AI</a:t>
            </a:r>
            <a:r>
              <a:rPr lang="zh-CN" altLang="en-US" dirty="0"/>
              <a:t> 的发展历程</a:t>
            </a:r>
          </a:p>
        </p:txBody>
      </p:sp>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9AC6F5-5E72-9344-838B-E17A47F2D5E5}"/>
              </a:ext>
            </a:extLst>
          </p:cNvPr>
          <p:cNvSpPr>
            <a:spLocks noGrp="1"/>
          </p:cNvSpPr>
          <p:nvPr>
            <p:ph type="title"/>
          </p:nvPr>
        </p:nvSpPr>
        <p:spPr/>
        <p:txBody>
          <a:bodyPr/>
          <a:lstStyle/>
          <a:p>
            <a:r>
              <a:rPr lang="en-US" altLang="zh-CN" dirty="0"/>
              <a:t>Frank </a:t>
            </a:r>
            <a:r>
              <a:rPr lang="en-US" altLang="zh-CN" dirty="0" err="1"/>
              <a:t>Rosenblat</a:t>
            </a:r>
            <a:r>
              <a:rPr lang="en-US" altLang="zh-CN" dirty="0"/>
              <a:t>  Perceptron</a:t>
            </a:r>
            <a:endParaRPr lang="zh-CN" altLang="en-US" dirty="0"/>
          </a:p>
        </p:txBody>
      </p:sp>
      <p:pic>
        <p:nvPicPr>
          <p:cNvPr id="6" name="图片 5">
            <a:extLst>
              <a:ext uri="{FF2B5EF4-FFF2-40B4-BE49-F238E27FC236}">
                <a16:creationId xmlns:a16="http://schemas.microsoft.com/office/drawing/2014/main" id="{856C1913-BDC4-4C42-83AC-ABFED9BF04F1}"/>
              </a:ext>
            </a:extLst>
          </p:cNvPr>
          <p:cNvPicPr>
            <a:picLocks noChangeAspect="1"/>
          </p:cNvPicPr>
          <p:nvPr/>
        </p:nvPicPr>
        <p:blipFill>
          <a:blip r:embed="rId2"/>
          <a:stretch>
            <a:fillRect/>
          </a:stretch>
        </p:blipFill>
        <p:spPr>
          <a:xfrm>
            <a:off x="1005820" y="1362798"/>
            <a:ext cx="10185121" cy="4936788"/>
          </a:xfrm>
          <a:prstGeom prst="rect">
            <a:avLst/>
          </a:prstGeom>
        </p:spPr>
      </p:pic>
    </p:spTree>
    <p:extLst>
      <p:ext uri="{BB962C8B-B14F-4D97-AF65-F5344CB8AC3E}">
        <p14:creationId xmlns:p14="http://schemas.microsoft.com/office/powerpoint/2010/main" val="95796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88950" indent="-488950"/>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C412C9-85E0-2949-B1C0-9933D918D58D}"/>
              </a:ext>
            </a:extLst>
          </p:cNvPr>
          <p:cNvSpPr>
            <a:spLocks noGrp="1"/>
          </p:cNvSpPr>
          <p:nvPr>
            <p:ph type="title"/>
          </p:nvPr>
        </p:nvSpPr>
        <p:spPr/>
        <p:txBody>
          <a:bodyPr/>
          <a:lstStyle/>
          <a:p>
            <a:r>
              <a:rPr lang="en-US" altLang="zh-CN" dirty="0"/>
              <a:t>Geoff Hinton</a:t>
            </a:r>
            <a:r>
              <a:rPr lang="zh-CN" altLang="en-US" dirty="0"/>
              <a:t> </a:t>
            </a:r>
          </a:p>
        </p:txBody>
      </p:sp>
      <p:pic>
        <p:nvPicPr>
          <p:cNvPr id="6" name="图片 5">
            <a:extLst>
              <a:ext uri="{FF2B5EF4-FFF2-40B4-BE49-F238E27FC236}">
                <a16:creationId xmlns:a16="http://schemas.microsoft.com/office/drawing/2014/main" id="{405C3F2C-5B05-D04C-B561-CA05884DBC0A}"/>
              </a:ext>
            </a:extLst>
          </p:cNvPr>
          <p:cNvPicPr>
            <a:picLocks noChangeAspect="1"/>
          </p:cNvPicPr>
          <p:nvPr/>
        </p:nvPicPr>
        <p:blipFill>
          <a:blip r:embed="rId2"/>
          <a:stretch>
            <a:fillRect/>
          </a:stretch>
        </p:blipFill>
        <p:spPr>
          <a:xfrm>
            <a:off x="7247996" y="1368067"/>
            <a:ext cx="3736553" cy="4994910"/>
          </a:xfrm>
          <a:prstGeom prst="rect">
            <a:avLst/>
          </a:prstGeom>
        </p:spPr>
      </p:pic>
      <p:pic>
        <p:nvPicPr>
          <p:cNvPr id="7" name="图片 6">
            <a:extLst>
              <a:ext uri="{FF2B5EF4-FFF2-40B4-BE49-F238E27FC236}">
                <a16:creationId xmlns:a16="http://schemas.microsoft.com/office/drawing/2014/main" id="{74D96460-A465-5D4F-815F-0EADCE42A873}"/>
              </a:ext>
            </a:extLst>
          </p:cNvPr>
          <p:cNvPicPr>
            <a:picLocks noChangeAspect="1"/>
          </p:cNvPicPr>
          <p:nvPr/>
        </p:nvPicPr>
        <p:blipFill rotWithShape="1">
          <a:blip r:embed="rId3"/>
          <a:srcRect l="16986" r="11325"/>
          <a:stretch/>
        </p:blipFill>
        <p:spPr>
          <a:xfrm>
            <a:off x="749732" y="1368067"/>
            <a:ext cx="6372168" cy="4994911"/>
          </a:xfrm>
          <a:prstGeom prst="rect">
            <a:avLst/>
          </a:prstGeom>
        </p:spPr>
      </p:pic>
    </p:spTree>
    <p:extLst>
      <p:ext uri="{BB962C8B-B14F-4D97-AF65-F5344CB8AC3E}">
        <p14:creationId xmlns:p14="http://schemas.microsoft.com/office/powerpoint/2010/main" val="101220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812027-E268-7942-96B8-3CC4845D2E8E}"/>
              </a:ext>
            </a:extLst>
          </p:cNvPr>
          <p:cNvSpPr>
            <a:spLocks noGrp="1"/>
          </p:cNvSpPr>
          <p:nvPr>
            <p:ph type="title"/>
          </p:nvPr>
        </p:nvSpPr>
        <p:spPr/>
        <p:txBody>
          <a:bodyPr/>
          <a:lstStyle/>
          <a:p>
            <a:r>
              <a:rPr lang="en-US" altLang="zh-CN" dirty="0"/>
              <a:t>Alex </a:t>
            </a:r>
            <a:r>
              <a:rPr lang="en-US" altLang="zh-CN" dirty="0" err="1"/>
              <a:t>Krizhevsky</a:t>
            </a:r>
            <a:endParaRPr lang="zh-CN" altLang="en-US" dirty="0"/>
          </a:p>
        </p:txBody>
      </p:sp>
      <p:pic>
        <p:nvPicPr>
          <p:cNvPr id="6" name="图片 5">
            <a:extLst>
              <a:ext uri="{FF2B5EF4-FFF2-40B4-BE49-F238E27FC236}">
                <a16:creationId xmlns:a16="http://schemas.microsoft.com/office/drawing/2014/main" id="{40A86C16-DB69-4D4F-98DD-C7BFB16E901E}"/>
              </a:ext>
            </a:extLst>
          </p:cNvPr>
          <p:cNvPicPr>
            <a:picLocks noChangeAspect="1"/>
          </p:cNvPicPr>
          <p:nvPr/>
        </p:nvPicPr>
        <p:blipFill rotWithShape="1">
          <a:blip r:embed="rId2"/>
          <a:srcRect l="24689" r="23311"/>
          <a:stretch/>
        </p:blipFill>
        <p:spPr>
          <a:xfrm>
            <a:off x="539552" y="1561846"/>
            <a:ext cx="4211124" cy="4548554"/>
          </a:xfrm>
          <a:prstGeom prst="rect">
            <a:avLst/>
          </a:prstGeom>
        </p:spPr>
      </p:pic>
      <p:pic>
        <p:nvPicPr>
          <p:cNvPr id="7" name="图片 6">
            <a:extLst>
              <a:ext uri="{FF2B5EF4-FFF2-40B4-BE49-F238E27FC236}">
                <a16:creationId xmlns:a16="http://schemas.microsoft.com/office/drawing/2014/main" id="{B7A37924-95EB-6740-9DFA-3A9090B2618B}"/>
              </a:ext>
            </a:extLst>
          </p:cNvPr>
          <p:cNvPicPr>
            <a:picLocks noChangeAspect="1"/>
          </p:cNvPicPr>
          <p:nvPr/>
        </p:nvPicPr>
        <p:blipFill rotWithShape="1">
          <a:blip r:embed="rId3"/>
          <a:srcRect l="1430" t="4104" r="32404"/>
          <a:stretch/>
        </p:blipFill>
        <p:spPr>
          <a:xfrm>
            <a:off x="4944377" y="1561846"/>
            <a:ext cx="6410100" cy="4548554"/>
          </a:xfrm>
          <a:prstGeom prst="rect">
            <a:avLst/>
          </a:prstGeom>
        </p:spPr>
      </p:pic>
    </p:spTree>
    <p:extLst>
      <p:ext uri="{BB962C8B-B14F-4D97-AF65-F5344CB8AC3E}">
        <p14:creationId xmlns:p14="http://schemas.microsoft.com/office/powerpoint/2010/main" val="135336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99D89D-0F42-3E4A-985A-FCCBC1179C81}"/>
              </a:ext>
            </a:extLst>
          </p:cNvPr>
          <p:cNvSpPr>
            <a:spLocks noGrp="1"/>
          </p:cNvSpPr>
          <p:nvPr>
            <p:ph type="title"/>
          </p:nvPr>
        </p:nvSpPr>
        <p:spPr/>
        <p:txBody>
          <a:bodyPr/>
          <a:lstStyle/>
          <a:p>
            <a:r>
              <a:rPr lang="en-US" altLang="zh-CN" dirty="0"/>
              <a:t>ImageNet</a:t>
            </a:r>
            <a:endParaRPr lang="zh-CN" altLang="en-US" dirty="0"/>
          </a:p>
        </p:txBody>
      </p:sp>
      <p:pic>
        <p:nvPicPr>
          <p:cNvPr id="6" name="图片 5">
            <a:extLst>
              <a:ext uri="{FF2B5EF4-FFF2-40B4-BE49-F238E27FC236}">
                <a16:creationId xmlns:a16="http://schemas.microsoft.com/office/drawing/2014/main" id="{6CCF9171-6477-6548-B65F-EA0BCE24AF7F}"/>
              </a:ext>
            </a:extLst>
          </p:cNvPr>
          <p:cNvPicPr>
            <a:picLocks noChangeAspect="1"/>
          </p:cNvPicPr>
          <p:nvPr/>
        </p:nvPicPr>
        <p:blipFill rotWithShape="1">
          <a:blip r:embed="rId2"/>
          <a:srcRect l="5649" r="2781"/>
          <a:stretch/>
        </p:blipFill>
        <p:spPr>
          <a:xfrm>
            <a:off x="762310" y="1360170"/>
            <a:ext cx="10672141" cy="4994910"/>
          </a:xfrm>
          <a:prstGeom prst="rect">
            <a:avLst/>
          </a:prstGeom>
        </p:spPr>
      </p:pic>
    </p:spTree>
    <p:extLst>
      <p:ext uri="{BB962C8B-B14F-4D97-AF65-F5344CB8AC3E}">
        <p14:creationId xmlns:p14="http://schemas.microsoft.com/office/powerpoint/2010/main" val="105862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CV</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Classification/Detection/Segmentation</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7019161" y="1323384"/>
            <a:ext cx="477815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Generation/3D</a:t>
            </a:r>
            <a:r>
              <a:rPr lang="zh-CN" altLang="en-US" sz="2800" dirty="0"/>
              <a:t> </a:t>
            </a:r>
            <a:r>
              <a:rPr lang="en-US" altLang="zh-CN" sz="2800" dirty="0"/>
              <a:t>reconstruction</a:t>
            </a:r>
            <a:endParaRPr lang="en-US" sz="2800" dirty="0"/>
          </a:p>
        </p:txBody>
      </p:sp>
      <p:pic>
        <p:nvPicPr>
          <p:cNvPr id="12" name="图片 11">
            <a:extLst>
              <a:ext uri="{FF2B5EF4-FFF2-40B4-BE49-F238E27FC236}">
                <a16:creationId xmlns:a16="http://schemas.microsoft.com/office/drawing/2014/main" id="{440544DA-7F98-F542-BAE9-E522A751F8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27902" y="2125140"/>
            <a:ext cx="6162085" cy="4265150"/>
          </a:xfrm>
          <a:prstGeom prst="rect">
            <a:avLst/>
          </a:prstGeom>
        </p:spPr>
      </p:pic>
      <p:grpSp>
        <p:nvGrpSpPr>
          <p:cNvPr id="15" name="组合 14">
            <a:extLst>
              <a:ext uri="{FF2B5EF4-FFF2-40B4-BE49-F238E27FC236}">
                <a16:creationId xmlns:a16="http://schemas.microsoft.com/office/drawing/2014/main" id="{4368B42F-87C4-9847-AA4A-4BFADC4B4782}"/>
              </a:ext>
            </a:extLst>
          </p:cNvPr>
          <p:cNvGrpSpPr/>
          <p:nvPr/>
        </p:nvGrpSpPr>
        <p:grpSpPr>
          <a:xfrm>
            <a:off x="7019162" y="2088354"/>
            <a:ext cx="4778154" cy="4301936"/>
            <a:chOff x="6808955" y="2088354"/>
            <a:chExt cx="4778154" cy="4301936"/>
          </a:xfrm>
        </p:grpSpPr>
        <p:pic>
          <p:nvPicPr>
            <p:cNvPr id="13" name="图片 12">
              <a:extLst>
                <a:ext uri="{FF2B5EF4-FFF2-40B4-BE49-F238E27FC236}">
                  <a16:creationId xmlns:a16="http://schemas.microsoft.com/office/drawing/2014/main" id="{4BB292CD-77E0-274A-A54F-E84D9F4D240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08955" y="2088354"/>
              <a:ext cx="4778154" cy="2820287"/>
            </a:xfrm>
            <a:prstGeom prst="rect">
              <a:avLst/>
            </a:prstGeom>
          </p:spPr>
        </p:pic>
        <p:pic>
          <p:nvPicPr>
            <p:cNvPr id="14" name="图片 13">
              <a:extLst>
                <a:ext uri="{FF2B5EF4-FFF2-40B4-BE49-F238E27FC236}">
                  <a16:creationId xmlns:a16="http://schemas.microsoft.com/office/drawing/2014/main" id="{CB362513-CC22-C44B-BBEA-3D6C27B8FBE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808955" y="4908641"/>
              <a:ext cx="4778154" cy="1481649"/>
            </a:xfrm>
            <a:prstGeom prst="rect">
              <a:avLst/>
            </a:prstGeom>
          </p:spPr>
        </p:pic>
      </p:grpSp>
    </p:spTree>
    <p:extLst>
      <p:ext uri="{BB962C8B-B14F-4D97-AF65-F5344CB8AC3E}">
        <p14:creationId xmlns:p14="http://schemas.microsoft.com/office/powerpoint/2010/main" val="273735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NLP</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Dialogue/Prompt/Info</a:t>
            </a:r>
            <a:r>
              <a:rPr lang="zh-CN" altLang="en-US" sz="2400" dirty="0"/>
              <a:t> </a:t>
            </a:r>
            <a:r>
              <a:rPr lang="en-US" altLang="zh-CN" sz="2400" dirty="0"/>
              <a:t>Search</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532151" y="1323384"/>
            <a:ext cx="5155352"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Text</a:t>
            </a:r>
            <a:r>
              <a:rPr lang="zh-CN" altLang="en-US" sz="2800" dirty="0"/>
              <a:t> </a:t>
            </a:r>
            <a:r>
              <a:rPr lang="en-US" altLang="zh-CN" sz="2800" dirty="0"/>
              <a:t>Generation/Summary</a:t>
            </a:r>
            <a:endParaRPr lang="en-US" sz="2800" dirty="0"/>
          </a:p>
        </p:txBody>
      </p:sp>
      <p:pic>
        <p:nvPicPr>
          <p:cNvPr id="2" name="图片 1">
            <a:extLst>
              <a:ext uri="{FF2B5EF4-FFF2-40B4-BE49-F238E27FC236}">
                <a16:creationId xmlns:a16="http://schemas.microsoft.com/office/drawing/2014/main" id="{060A80B4-2978-E349-8690-2942EB84CF7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32151" y="2021876"/>
            <a:ext cx="5155352" cy="4277710"/>
          </a:xfrm>
          <a:prstGeom prst="roundRect">
            <a:avLst>
              <a:gd name="adj" fmla="val 2206"/>
            </a:avLst>
          </a:prstGeom>
          <a:solidFill>
            <a:srgbClr val="FFFFFF">
              <a:shade val="85000"/>
            </a:srgbClr>
          </a:solidFill>
          <a:ln>
            <a:noFill/>
          </a:ln>
          <a:effectLst/>
        </p:spPr>
      </p:pic>
      <p:pic>
        <p:nvPicPr>
          <p:cNvPr id="3" name="图片 2">
            <a:extLst>
              <a:ext uri="{FF2B5EF4-FFF2-40B4-BE49-F238E27FC236}">
                <a16:creationId xmlns:a16="http://schemas.microsoft.com/office/drawing/2014/main" id="{7DA8A648-CB61-E94B-83D6-711304EB3277}"/>
              </a:ext>
            </a:extLst>
          </p:cNvPr>
          <p:cNvPicPr>
            <a:picLocks noChangeAspect="1"/>
          </p:cNvPicPr>
          <p:nvPr/>
        </p:nvPicPr>
        <p:blipFill>
          <a:blip r:embed="rId3"/>
          <a:stretch>
            <a:fillRect/>
          </a:stretch>
        </p:blipFill>
        <p:spPr>
          <a:xfrm>
            <a:off x="331705" y="2021876"/>
            <a:ext cx="5977586" cy="4277710"/>
          </a:xfrm>
          <a:prstGeom prst="roundRect">
            <a:avLst>
              <a:gd name="adj" fmla="val 2206"/>
            </a:avLst>
          </a:prstGeom>
          <a:solidFill>
            <a:srgbClr val="FFFFFF">
              <a:shade val="85000"/>
            </a:srgbClr>
          </a:solidFill>
          <a:ln>
            <a:noFill/>
          </a:ln>
          <a:effectLst/>
        </p:spPr>
      </p:pic>
    </p:spTree>
    <p:extLst>
      <p:ext uri="{BB962C8B-B14F-4D97-AF65-F5344CB8AC3E}">
        <p14:creationId xmlns:p14="http://schemas.microsoft.com/office/powerpoint/2010/main" val="141817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Audio</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5814" y="1323384"/>
            <a:ext cx="6189169" cy="589190"/>
          </a:xfrm>
        </p:spPr>
        <p:txBody>
          <a:bodyPr anchor="ctr"/>
          <a:lstStyle/>
          <a:p>
            <a:pPr marL="0" indent="0" algn="ctr">
              <a:lnSpc>
                <a:spcPct val="100000"/>
              </a:lnSpc>
              <a:buNone/>
            </a:pPr>
            <a:r>
              <a:rPr lang="en-US" altLang="zh-CN" sz="2400" dirty="0"/>
              <a:t>Audio</a:t>
            </a:r>
            <a:r>
              <a:rPr lang="zh-CN" altLang="en-US" sz="2400" dirty="0"/>
              <a:t> </a:t>
            </a:r>
            <a:r>
              <a:rPr lang="en-US" altLang="zh-CN" sz="2400" dirty="0"/>
              <a:t>Generator/Audio</a:t>
            </a:r>
            <a:r>
              <a:rPr lang="zh-CN" altLang="en-US" sz="2400" dirty="0"/>
              <a:t> </a:t>
            </a:r>
            <a:r>
              <a:rPr lang="en-US" altLang="zh-CN" sz="2400" dirty="0"/>
              <a:t>Editor</a:t>
            </a:r>
            <a:r>
              <a:rPr lang="zh-CN" altLang="en-US" sz="2400" dirty="0"/>
              <a:t> </a:t>
            </a:r>
            <a:r>
              <a:rPr lang="en-US" altLang="zh-CN" sz="2400" dirty="0"/>
              <a:t>Improve</a:t>
            </a:r>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851605" y="1323384"/>
            <a:ext cx="495934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Classification/Alignment</a:t>
            </a:r>
            <a:endParaRPr lang="en-US" sz="2800" dirty="0"/>
          </a:p>
        </p:txBody>
      </p:sp>
      <p:pic>
        <p:nvPicPr>
          <p:cNvPr id="6" name="图片 5">
            <a:extLst>
              <a:ext uri="{FF2B5EF4-FFF2-40B4-BE49-F238E27FC236}">
                <a16:creationId xmlns:a16="http://schemas.microsoft.com/office/drawing/2014/main" id="{8F79686A-98CB-4C48-8D02-7A0CF0833BE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5814" y="1996964"/>
            <a:ext cx="6189169" cy="4302620"/>
          </a:xfrm>
          <a:prstGeom prst="roundRect">
            <a:avLst>
              <a:gd name="adj" fmla="val 2365"/>
            </a:avLst>
          </a:prstGeom>
          <a:solidFill>
            <a:srgbClr val="FFFFFF">
              <a:shade val="85000"/>
            </a:srgbClr>
          </a:solidFill>
          <a:ln>
            <a:noFill/>
          </a:ln>
          <a:effectLst/>
        </p:spPr>
      </p:pic>
      <p:pic>
        <p:nvPicPr>
          <p:cNvPr id="8" name="图片 7">
            <a:extLst>
              <a:ext uri="{FF2B5EF4-FFF2-40B4-BE49-F238E27FC236}">
                <a16:creationId xmlns:a16="http://schemas.microsoft.com/office/drawing/2014/main" id="{B948D4A6-70D7-8F46-A555-DF82DDB4CE2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51606" y="1996964"/>
            <a:ext cx="4959343" cy="4302621"/>
          </a:xfrm>
          <a:prstGeom prst="roundRect">
            <a:avLst>
              <a:gd name="adj" fmla="val 2731"/>
            </a:avLst>
          </a:prstGeom>
          <a:solidFill>
            <a:srgbClr val="FFFFFF">
              <a:shade val="85000"/>
            </a:srgbClr>
          </a:solidFill>
          <a:ln>
            <a:noFill/>
          </a:ln>
          <a:effectLst/>
        </p:spPr>
      </p:pic>
    </p:spTree>
    <p:extLst>
      <p:ext uri="{BB962C8B-B14F-4D97-AF65-F5344CB8AC3E}">
        <p14:creationId xmlns:p14="http://schemas.microsoft.com/office/powerpoint/2010/main" val="293971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的广泛应用：面向行业</a:t>
            </a:r>
          </a:p>
        </p:txBody>
      </p:sp>
      <p:sp>
        <p:nvSpPr>
          <p:cNvPr id="7" name="内容占位符 4">
            <a:extLst>
              <a:ext uri="{FF2B5EF4-FFF2-40B4-BE49-F238E27FC236}">
                <a16:creationId xmlns:a16="http://schemas.microsoft.com/office/drawing/2014/main" id="{44355230-7C61-1C40-AE80-302B876C9EDA}"/>
              </a:ext>
            </a:extLst>
          </p:cNvPr>
          <p:cNvSpPr>
            <a:spLocks noGrp="1"/>
          </p:cNvSpPr>
          <p:nvPr>
            <p:ph sz="half" idx="1"/>
          </p:nvPr>
        </p:nvSpPr>
        <p:spPr>
          <a:xfrm>
            <a:off x="1140401" y="1192273"/>
            <a:ext cx="3163189" cy="589190"/>
          </a:xfrm>
        </p:spPr>
        <p:txBody>
          <a:bodyPr anchor="ctr"/>
          <a:lstStyle/>
          <a:p>
            <a:pPr marL="0" indent="0" algn="ctr">
              <a:lnSpc>
                <a:spcPct val="100000"/>
              </a:lnSpc>
              <a:buNone/>
            </a:pPr>
            <a:r>
              <a:rPr lang="en-US" altLang="zh-CN" sz="2400" dirty="0"/>
              <a:t>Medical</a:t>
            </a:r>
          </a:p>
        </p:txBody>
      </p:sp>
      <p:pic>
        <p:nvPicPr>
          <p:cNvPr id="8" name="图片 7">
            <a:extLst>
              <a:ext uri="{FF2B5EF4-FFF2-40B4-BE49-F238E27FC236}">
                <a16:creationId xmlns:a16="http://schemas.microsoft.com/office/drawing/2014/main" id="{5D00222C-1102-0F4E-96C6-665A3CA645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40403" y="1781463"/>
            <a:ext cx="3169525" cy="1764000"/>
          </a:xfrm>
          <a:prstGeom prst="rect">
            <a:avLst/>
          </a:prstGeom>
        </p:spPr>
      </p:pic>
      <p:sp>
        <p:nvSpPr>
          <p:cNvPr id="10" name="内容占位符 4">
            <a:extLst>
              <a:ext uri="{FF2B5EF4-FFF2-40B4-BE49-F238E27FC236}">
                <a16:creationId xmlns:a16="http://schemas.microsoft.com/office/drawing/2014/main" id="{361A3D9F-4F3F-7B4D-9BAB-4310EC2669C2}"/>
              </a:ext>
            </a:extLst>
          </p:cNvPr>
          <p:cNvSpPr txBox="1">
            <a:spLocks/>
          </p:cNvSpPr>
          <p:nvPr/>
        </p:nvSpPr>
        <p:spPr>
          <a:xfrm>
            <a:off x="4943911" y="1192273"/>
            <a:ext cx="6396754"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Quantitative trading</a:t>
            </a:r>
          </a:p>
        </p:txBody>
      </p:sp>
      <p:pic>
        <p:nvPicPr>
          <p:cNvPr id="11" name="图片 10">
            <a:extLst>
              <a:ext uri="{FF2B5EF4-FFF2-40B4-BE49-F238E27FC236}">
                <a16:creationId xmlns:a16="http://schemas.microsoft.com/office/drawing/2014/main" id="{CE6A22A3-3FC4-BD43-82CF-A5DFDE466A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05870" y="1676360"/>
            <a:ext cx="4634793" cy="1994400"/>
          </a:xfrm>
          <a:prstGeom prst="rect">
            <a:avLst/>
          </a:prstGeom>
        </p:spPr>
      </p:pic>
      <p:pic>
        <p:nvPicPr>
          <p:cNvPr id="12" name="图片 11">
            <a:extLst>
              <a:ext uri="{FF2B5EF4-FFF2-40B4-BE49-F238E27FC236}">
                <a16:creationId xmlns:a16="http://schemas.microsoft.com/office/drawing/2014/main" id="{BF9C358A-9E72-834C-8CB0-95E52E88C67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40401" y="4438010"/>
            <a:ext cx="3163189" cy="1994400"/>
          </a:xfrm>
          <a:prstGeom prst="rect">
            <a:avLst/>
          </a:prstGeom>
        </p:spPr>
      </p:pic>
      <p:sp>
        <p:nvSpPr>
          <p:cNvPr id="13" name="内容占位符 4">
            <a:extLst>
              <a:ext uri="{FF2B5EF4-FFF2-40B4-BE49-F238E27FC236}">
                <a16:creationId xmlns:a16="http://schemas.microsoft.com/office/drawing/2014/main" id="{BFBCA073-5628-3A41-A450-76F914726700}"/>
              </a:ext>
            </a:extLst>
          </p:cNvPr>
          <p:cNvSpPr txBox="1">
            <a:spLocks/>
          </p:cNvSpPr>
          <p:nvPr/>
        </p:nvSpPr>
        <p:spPr>
          <a:xfrm>
            <a:off x="1140401" y="3848820"/>
            <a:ext cx="3163189"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Recommend</a:t>
            </a:r>
          </a:p>
        </p:txBody>
      </p:sp>
      <p:pic>
        <p:nvPicPr>
          <p:cNvPr id="14" name="图片 13">
            <a:extLst>
              <a:ext uri="{FF2B5EF4-FFF2-40B4-BE49-F238E27FC236}">
                <a16:creationId xmlns:a16="http://schemas.microsoft.com/office/drawing/2014/main" id="{FB92BD71-2368-CD4D-977E-B1764C570FA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37573" y="4438010"/>
            <a:ext cx="3196473" cy="1994400"/>
          </a:xfrm>
          <a:prstGeom prst="rect">
            <a:avLst/>
          </a:prstGeom>
        </p:spPr>
      </p:pic>
      <p:pic>
        <p:nvPicPr>
          <p:cNvPr id="15" name="图片 14">
            <a:extLst>
              <a:ext uri="{FF2B5EF4-FFF2-40B4-BE49-F238E27FC236}">
                <a16:creationId xmlns:a16="http://schemas.microsoft.com/office/drawing/2014/main" id="{7E3CEE6D-8C6A-044A-854F-F3C71644E94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34046" y="4438010"/>
            <a:ext cx="3164944" cy="1994400"/>
          </a:xfrm>
          <a:prstGeom prst="rect">
            <a:avLst/>
          </a:prstGeom>
        </p:spPr>
      </p:pic>
      <p:sp>
        <p:nvSpPr>
          <p:cNvPr id="17" name="内容占位符 4">
            <a:extLst>
              <a:ext uri="{FF2B5EF4-FFF2-40B4-BE49-F238E27FC236}">
                <a16:creationId xmlns:a16="http://schemas.microsoft.com/office/drawing/2014/main" id="{9AFB1039-7533-C748-A76D-F5D4670FE011}"/>
              </a:ext>
            </a:extLst>
          </p:cNvPr>
          <p:cNvSpPr txBox="1">
            <a:spLocks/>
          </p:cNvSpPr>
          <p:nvPr/>
        </p:nvSpPr>
        <p:spPr>
          <a:xfrm>
            <a:off x="4937573" y="3838453"/>
            <a:ext cx="6361417"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Autonomous driving</a:t>
            </a:r>
          </a:p>
        </p:txBody>
      </p:sp>
      <p:pic>
        <p:nvPicPr>
          <p:cNvPr id="18" name="图片 17">
            <a:extLst>
              <a:ext uri="{FF2B5EF4-FFF2-40B4-BE49-F238E27FC236}">
                <a16:creationId xmlns:a16="http://schemas.microsoft.com/office/drawing/2014/main" id="{310311C5-CE50-3C49-A922-94A12EE2DD74}"/>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964"/>
          <a:stretch/>
        </p:blipFill>
        <p:spPr>
          <a:xfrm>
            <a:off x="4937572" y="1743581"/>
            <a:ext cx="1778642" cy="1800000"/>
          </a:xfrm>
          <a:prstGeom prst="rect">
            <a:avLst/>
          </a:prstGeom>
        </p:spPr>
      </p:pic>
    </p:spTree>
    <p:extLst>
      <p:ext uri="{BB962C8B-B14F-4D97-AF65-F5344CB8AC3E}">
        <p14:creationId xmlns:p14="http://schemas.microsoft.com/office/powerpoint/2010/main" val="180179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22235</TotalTime>
  <Words>1058</Words>
  <Application>Microsoft Macintosh PowerPoint</Application>
  <PresentationFormat>自定义</PresentationFormat>
  <Paragraphs>90</Paragraphs>
  <Slides>33</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33</vt:i4>
      </vt:variant>
    </vt:vector>
  </HeadingPairs>
  <TitlesOfParts>
    <vt:vector size="49"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的广泛应用：面向领域</vt:lpstr>
      <vt:lpstr>CV 领域应用案例</vt:lpstr>
      <vt:lpstr>NLP 领域应用案例</vt:lpstr>
      <vt:lpstr>Audio 领域应用案例</vt:lpstr>
      <vt:lpstr>AI 的广泛应用：面向行业</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AI 的发展历程</vt:lpstr>
      <vt:lpstr>Frank Rosenblat  Perceptron</vt:lpstr>
      <vt:lpstr>Geoff Hinton </vt:lpstr>
      <vt:lpstr>Alex Krizhevsky</vt:lpstr>
      <vt:lpstr>ImageNet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6934</cp:revision>
  <dcterms:created xsi:type="dcterms:W3CDTF">2020-08-28T08:44:19Z</dcterms:created>
  <dcterms:modified xsi:type="dcterms:W3CDTF">2024-03-22T07:14:26Z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